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8229600" cx="14630400"/>
  <p:notesSz cx="6858000" cy="9144000"/>
  <p:embeddedFontLs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4MwZ5daYHbZ/kAK6uCkSYzVVn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46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fnc.org/apply-to-college/nc-countdown-to-college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cee8eb50a_4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cee8eb50a_4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7cee8eb50a_4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cee8eb50a_4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7cee8eb50a_4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7cee8eb50a_4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cee8eb50a_4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7cee8eb50a_4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7cee8eb50a_4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cee8eb50a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7cee8eb5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7cee8eb50a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cee8eb50a_4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7cee8eb50a_4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7cee8eb50a_4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cee8eb50a_4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7cee8eb50a_4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7cee8eb50a_4_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7cee8eb50a_4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7cee8eb50a_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7cee8eb50a_4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7cee8eb50a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7cee8eb50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7cee8eb50a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5deb7bfb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75deb7bfbc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5deb7bfb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75deb7bfbc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5deb7bfb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75deb7bfb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cee8eb50a_4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cee8eb50a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7cee8eb50a_4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NC Countdown to College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month-long initiative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to increase the number of students who pursue post-secondary education by assisting high school seniors with the college admissions process and ensuring that each participating student submits at least one admissions application.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cee8eb50a_4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7cee8eb50a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7cee8eb50a_4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5deb7bc2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75deb7bc2d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cee8eb50a_4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cee8eb50a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7cee8eb50a_4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Talk about everyone involved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-students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-parents/families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-CFNC Reps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-high schools (app completion activities/events)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-community partners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-Community Colleges  - all institutions can use as a recruiting event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-NCICU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1100">
                <a:latin typeface="Open Sans"/>
                <a:ea typeface="Open Sans"/>
                <a:cs typeface="Open Sans"/>
                <a:sym typeface="Open Sans"/>
              </a:rPr>
              <a:t>-UNC System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cee8eb50a_4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cee8eb50a_4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7cee8eb50a_4_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5deb7bc2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75deb7bc2d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5deb7bf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75deb7bfb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cee8eb50a_4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7cee8eb50a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7cee8eb50a_4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Subtitle">
  <p:cSld name="Title-Sub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09602" y="1172812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5B5B5B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B5B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609602" y="304800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600"/>
              <a:buFont typeface="Open Sans"/>
              <a:buNone/>
              <a:defRPr b="1" i="0" sz="4600" u="none" cap="none" strike="noStrike">
                <a:solidFill>
                  <a:srgbClr val="3983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6"/>
          <p:cNvSpPr/>
          <p:nvPr/>
        </p:nvSpPr>
        <p:spPr>
          <a:xfrm>
            <a:off x="0" y="6354828"/>
            <a:ext cx="14630400" cy="1920240"/>
          </a:xfrm>
          <a:prstGeom prst="rect">
            <a:avLst/>
          </a:prstGeom>
          <a:solidFill>
            <a:srgbClr val="39835B"/>
          </a:solidFill>
          <a:ln>
            <a:noFill/>
          </a:ln>
        </p:spPr>
        <p:txBody>
          <a:bodyPr anchorCtr="0" anchor="t" bIns="73150" lIns="146300" spcFirstLastPara="1" rIns="146300" wrap="square" tIns="7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608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ogo&#10;&#10;Description automatically generated" id="14" name="Google Shape;1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05940" y="6249052"/>
            <a:ext cx="6018519" cy="19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9683" y="260035"/>
            <a:ext cx="1620395" cy="79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 txBox="1"/>
          <p:nvPr>
            <p:ph idx="2" type="body"/>
          </p:nvPr>
        </p:nvSpPr>
        <p:spPr>
          <a:xfrm>
            <a:off x="563380" y="2162857"/>
            <a:ext cx="6934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937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937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13">
  <p:cSld name="M 1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/>
          <p:nvPr>
            <p:ph idx="2" type="pic"/>
          </p:nvPr>
        </p:nvSpPr>
        <p:spPr>
          <a:xfrm>
            <a:off x="2" y="3017520"/>
            <a:ext cx="7166328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25"/>
          <p:cNvSpPr/>
          <p:nvPr>
            <p:ph idx="3" type="pic"/>
          </p:nvPr>
        </p:nvSpPr>
        <p:spPr>
          <a:xfrm>
            <a:off x="7494876" y="2011030"/>
            <a:ext cx="7135531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14">
  <p:cSld name="M 14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/>
          <p:nvPr>
            <p:ph idx="2" type="pic"/>
          </p:nvPr>
        </p:nvSpPr>
        <p:spPr>
          <a:xfrm>
            <a:off x="2" y="2"/>
            <a:ext cx="9022082" cy="82489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15">
  <p:cSld name="M 15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/>
          <p:nvPr>
            <p:ph idx="2" type="pic"/>
          </p:nvPr>
        </p:nvSpPr>
        <p:spPr>
          <a:xfrm>
            <a:off x="9265922" y="-9"/>
            <a:ext cx="5364482" cy="82489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16">
  <p:cSld name="M 16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/>
          <p:nvPr>
            <p:ph idx="2" type="pic"/>
          </p:nvPr>
        </p:nvSpPr>
        <p:spPr>
          <a:xfrm>
            <a:off x="-2" y="3661709"/>
            <a:ext cx="9588451" cy="4578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28"/>
          <p:cNvSpPr/>
          <p:nvPr>
            <p:ph idx="3" type="pic"/>
          </p:nvPr>
        </p:nvSpPr>
        <p:spPr>
          <a:xfrm>
            <a:off x="1384349" y="4"/>
            <a:ext cx="9588451" cy="45678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17">
  <p:cSld name="M 17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>
            <p:ph idx="2" type="pic"/>
          </p:nvPr>
        </p:nvSpPr>
        <p:spPr>
          <a:xfrm>
            <a:off x="3901443" y="4"/>
            <a:ext cx="9342011" cy="45678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29"/>
          <p:cNvSpPr/>
          <p:nvPr>
            <p:ph idx="3" type="pic"/>
          </p:nvPr>
        </p:nvSpPr>
        <p:spPr>
          <a:xfrm>
            <a:off x="5288391" y="3661709"/>
            <a:ext cx="9342011" cy="4578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18">
  <p:cSld name="M 18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>
            <p:ph idx="2" type="pic"/>
          </p:nvPr>
        </p:nvSpPr>
        <p:spPr>
          <a:xfrm>
            <a:off x="365767" y="-23096"/>
            <a:ext cx="4511035" cy="82757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30"/>
          <p:cNvSpPr/>
          <p:nvPr>
            <p:ph idx="3" type="pic"/>
          </p:nvPr>
        </p:nvSpPr>
        <p:spPr>
          <a:xfrm>
            <a:off x="-1" y="-11"/>
            <a:ext cx="4442920" cy="41148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30"/>
          <p:cNvSpPr/>
          <p:nvPr>
            <p:ph idx="4" type="pic"/>
          </p:nvPr>
        </p:nvSpPr>
        <p:spPr>
          <a:xfrm>
            <a:off x="-1" y="4114801"/>
            <a:ext cx="4442920" cy="41148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19">
  <p:cSld name="M 19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/>
          <p:nvPr>
            <p:ph idx="2" type="pic"/>
          </p:nvPr>
        </p:nvSpPr>
        <p:spPr>
          <a:xfrm>
            <a:off x="9997442" y="-23096"/>
            <a:ext cx="4294152" cy="82757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31"/>
          <p:cNvSpPr/>
          <p:nvPr>
            <p:ph idx="3" type="pic"/>
          </p:nvPr>
        </p:nvSpPr>
        <p:spPr>
          <a:xfrm>
            <a:off x="10401088" y="-11"/>
            <a:ext cx="4229312" cy="41148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31"/>
          <p:cNvSpPr/>
          <p:nvPr>
            <p:ph idx="4" type="pic"/>
          </p:nvPr>
        </p:nvSpPr>
        <p:spPr>
          <a:xfrm>
            <a:off x="10401088" y="4114801"/>
            <a:ext cx="4229312" cy="41148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0">
  <p:cSld name="M 20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/>
          <p:nvPr>
            <p:ph idx="2" type="pic"/>
          </p:nvPr>
        </p:nvSpPr>
        <p:spPr>
          <a:xfrm>
            <a:off x="2032007" y="944880"/>
            <a:ext cx="2424046" cy="58521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32"/>
          <p:cNvSpPr/>
          <p:nvPr>
            <p:ph idx="3" type="pic"/>
          </p:nvPr>
        </p:nvSpPr>
        <p:spPr>
          <a:xfrm>
            <a:off x="4746124" y="1432560"/>
            <a:ext cx="2424046" cy="58521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32"/>
          <p:cNvSpPr/>
          <p:nvPr>
            <p:ph idx="4" type="pic"/>
          </p:nvPr>
        </p:nvSpPr>
        <p:spPr>
          <a:xfrm>
            <a:off x="7460239" y="944880"/>
            <a:ext cx="2424046" cy="58521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32"/>
          <p:cNvSpPr/>
          <p:nvPr>
            <p:ph idx="5" type="pic"/>
          </p:nvPr>
        </p:nvSpPr>
        <p:spPr>
          <a:xfrm>
            <a:off x="10174356" y="1432560"/>
            <a:ext cx="2424046" cy="58521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1">
  <p:cSld name="M 2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/>
          <p:nvPr>
            <p:ph idx="2" type="pic"/>
          </p:nvPr>
        </p:nvSpPr>
        <p:spPr>
          <a:xfrm>
            <a:off x="668847" y="944880"/>
            <a:ext cx="2424046" cy="58521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33"/>
          <p:cNvSpPr/>
          <p:nvPr>
            <p:ph idx="3" type="pic"/>
          </p:nvPr>
        </p:nvSpPr>
        <p:spPr>
          <a:xfrm>
            <a:off x="3382964" y="1432560"/>
            <a:ext cx="2424046" cy="58521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33"/>
          <p:cNvSpPr/>
          <p:nvPr>
            <p:ph idx="4" type="pic"/>
          </p:nvPr>
        </p:nvSpPr>
        <p:spPr>
          <a:xfrm>
            <a:off x="6097079" y="944880"/>
            <a:ext cx="2424046" cy="58521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3">
  <p:cSld name="M 2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/>
          <p:nvPr>
            <p:ph idx="2" type="pic"/>
          </p:nvPr>
        </p:nvSpPr>
        <p:spPr>
          <a:xfrm>
            <a:off x="3" y="0"/>
            <a:ext cx="14630397" cy="82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/>
        </p:nvSpPr>
        <p:spPr>
          <a:xfrm>
            <a:off x="0" y="0"/>
            <a:ext cx="441194" cy="8235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3150" lIns="146300" spcFirstLastPara="1" rIns="146300" wrap="square" tIns="7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608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" name="Google Shape;19;p17"/>
          <p:cNvGrpSpPr/>
          <p:nvPr/>
        </p:nvGrpSpPr>
        <p:grpSpPr>
          <a:xfrm>
            <a:off x="848898" y="7010210"/>
            <a:ext cx="5452447" cy="1295590"/>
            <a:chOff x="5184375" y="6949124"/>
            <a:chExt cx="5452447" cy="1295590"/>
          </a:xfrm>
        </p:grpSpPr>
        <p:pic>
          <p:nvPicPr>
            <p:cNvPr descr="Arrow&#10;&#10;Description automatically generated" id="20" name="Google Shape;20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84375" y="7299834"/>
              <a:ext cx="1393763" cy="713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21" name="Google Shape;2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7921" y="6949124"/>
              <a:ext cx="4028901" cy="12955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Google Shape;22;p17"/>
            <p:cNvCxnSpPr/>
            <p:nvPr/>
          </p:nvCxnSpPr>
          <p:spPr>
            <a:xfrm>
              <a:off x="6777643" y="7267817"/>
              <a:ext cx="0" cy="653934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" name="Google Shape;23;p17"/>
          <p:cNvSpPr txBox="1"/>
          <p:nvPr>
            <p:ph type="title"/>
          </p:nvPr>
        </p:nvSpPr>
        <p:spPr>
          <a:xfrm>
            <a:off x="762000" y="246763"/>
            <a:ext cx="806132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  <a:defRPr b="1" i="0" sz="4200" u="none" cap="none" strike="noStrike">
                <a:solidFill>
                  <a:srgbClr val="3983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838200" y="1295400"/>
            <a:ext cx="6934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937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937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4">
  <p:cSld name="M 24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/>
          <p:nvPr>
            <p:ph idx="2" type="pic"/>
          </p:nvPr>
        </p:nvSpPr>
        <p:spPr>
          <a:xfrm>
            <a:off x="609604" y="2209798"/>
            <a:ext cx="13389381" cy="2758442"/>
          </a:xfrm>
          <a:prstGeom prst="rect">
            <a:avLst/>
          </a:prstGeom>
          <a:solidFill>
            <a:srgbClr val="DEF5F1"/>
          </a:solidFill>
          <a:ln>
            <a:noFill/>
          </a:ln>
        </p:spPr>
      </p:sp>
      <p:sp>
        <p:nvSpPr>
          <p:cNvPr id="86" name="Google Shape;86;p35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5">
  <p:cSld name="M 25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6"/>
          <p:cNvSpPr/>
          <p:nvPr>
            <p:ph idx="2" type="pic"/>
          </p:nvPr>
        </p:nvSpPr>
        <p:spPr>
          <a:xfrm>
            <a:off x="618359" y="449312"/>
            <a:ext cx="4764443" cy="19475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36"/>
          <p:cNvSpPr/>
          <p:nvPr>
            <p:ph idx="3" type="pic"/>
          </p:nvPr>
        </p:nvSpPr>
        <p:spPr>
          <a:xfrm>
            <a:off x="9205604" y="3120490"/>
            <a:ext cx="4764443" cy="19475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36"/>
          <p:cNvSpPr/>
          <p:nvPr>
            <p:ph idx="4" type="pic"/>
          </p:nvPr>
        </p:nvSpPr>
        <p:spPr>
          <a:xfrm>
            <a:off x="618359" y="5812128"/>
            <a:ext cx="4764443" cy="19475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6">
  <p:cSld name="M 26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/>
          <p:nvPr>
            <p:ph idx="2" type="pic"/>
          </p:nvPr>
        </p:nvSpPr>
        <p:spPr>
          <a:xfrm>
            <a:off x="609604" y="4877120"/>
            <a:ext cx="13389381" cy="2758442"/>
          </a:xfrm>
          <a:prstGeom prst="rect">
            <a:avLst/>
          </a:prstGeom>
          <a:solidFill>
            <a:srgbClr val="DEF5F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7">
  <p:cSld name="M 2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/>
          <p:nvPr>
            <p:ph idx="2" type="pic"/>
          </p:nvPr>
        </p:nvSpPr>
        <p:spPr>
          <a:xfrm>
            <a:off x="0" y="6098566"/>
            <a:ext cx="14630400" cy="15519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" name="Google Shape;96;p38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7" name="Google Shape;97;p38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2">
  <p:cSld name="M 3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9"/>
          <p:cNvSpPr/>
          <p:nvPr>
            <p:ph idx="2" type="pic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4">
  <p:cSld name="M 34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/>
          <p:nvPr>
            <p:ph idx="2" type="pic"/>
          </p:nvPr>
        </p:nvSpPr>
        <p:spPr>
          <a:xfrm>
            <a:off x="5059680" y="1219200"/>
            <a:ext cx="7680960" cy="579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5">
  <p:cSld name="M 35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/>
          <p:nvPr>
            <p:ph idx="2" type="pic"/>
          </p:nvPr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6">
  <p:cSld name="M 36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/>
          <p:nvPr>
            <p:ph idx="2" type="pic"/>
          </p:nvPr>
        </p:nvSpPr>
        <p:spPr>
          <a:xfrm>
            <a:off x="5730238" y="-1"/>
            <a:ext cx="8900160" cy="82296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6" name="Google Shape;106;p42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7" name="Google Shape;107;p42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7">
  <p:cSld name="M 37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3"/>
          <p:cNvSpPr/>
          <p:nvPr>
            <p:ph idx="2" type="pic"/>
          </p:nvPr>
        </p:nvSpPr>
        <p:spPr>
          <a:xfrm>
            <a:off x="0" y="0"/>
            <a:ext cx="14630400" cy="5212080"/>
          </a:xfrm>
          <a:prstGeom prst="rect">
            <a:avLst/>
          </a:prstGeom>
          <a:solidFill>
            <a:srgbClr val="DEF5F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8">
  <p:cSld name="M 38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4"/>
          <p:cNvSpPr/>
          <p:nvPr>
            <p:ph idx="2" type="pic"/>
          </p:nvPr>
        </p:nvSpPr>
        <p:spPr>
          <a:xfrm>
            <a:off x="0" y="3992880"/>
            <a:ext cx="14630400" cy="4236720"/>
          </a:xfrm>
          <a:prstGeom prst="rect">
            <a:avLst/>
          </a:prstGeom>
          <a:solidFill>
            <a:srgbClr val="DEF5F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">
  <p:cSld name="Image Righ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>
            <p:ph idx="2" type="pic"/>
          </p:nvPr>
        </p:nvSpPr>
        <p:spPr>
          <a:xfrm>
            <a:off x="7315200" y="1371600"/>
            <a:ext cx="6872438" cy="5181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27" name="Google Shape;27;p18"/>
          <p:cNvSpPr/>
          <p:nvPr/>
        </p:nvSpPr>
        <p:spPr>
          <a:xfrm>
            <a:off x="-8313" y="3138"/>
            <a:ext cx="441194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3150" lIns="146300" spcFirstLastPara="1" rIns="146300" wrap="square" tIns="7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608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" name="Google Shape;28;p18"/>
          <p:cNvGrpSpPr/>
          <p:nvPr/>
        </p:nvGrpSpPr>
        <p:grpSpPr>
          <a:xfrm>
            <a:off x="848898" y="7010210"/>
            <a:ext cx="5452447" cy="1295590"/>
            <a:chOff x="5184375" y="6949124"/>
            <a:chExt cx="5452447" cy="1295590"/>
          </a:xfrm>
        </p:grpSpPr>
        <p:pic>
          <p:nvPicPr>
            <p:cNvPr descr="Arrow&#10;&#10;Description automatically generated" id="29" name="Google Shape;29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84375" y="7299834"/>
              <a:ext cx="1393763" cy="713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30" name="Google Shape;3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7921" y="6949124"/>
              <a:ext cx="4028901" cy="12955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" name="Google Shape;31;p18"/>
            <p:cNvCxnSpPr/>
            <p:nvPr/>
          </p:nvCxnSpPr>
          <p:spPr>
            <a:xfrm>
              <a:off x="6777643" y="7267817"/>
              <a:ext cx="0" cy="653934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" name="Google Shape;32;p18"/>
          <p:cNvSpPr txBox="1"/>
          <p:nvPr>
            <p:ph type="title"/>
          </p:nvPr>
        </p:nvSpPr>
        <p:spPr>
          <a:xfrm>
            <a:off x="753687" y="246763"/>
            <a:ext cx="806132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  <a:defRPr b="1" i="0" sz="4200" u="none" cap="none" strike="noStrike">
                <a:solidFill>
                  <a:srgbClr val="3983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295400"/>
            <a:ext cx="6934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937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937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9">
  <p:cSld name="M 39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5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4" name="Google Shape;114;p45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45"/>
          <p:cNvSpPr/>
          <p:nvPr>
            <p:ph idx="2" type="pic"/>
          </p:nvPr>
        </p:nvSpPr>
        <p:spPr>
          <a:xfrm>
            <a:off x="8816666" y="2064460"/>
            <a:ext cx="3385344" cy="41699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40">
  <p:cSld name="M 40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8" name="Google Shape;118;p46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46"/>
          <p:cNvSpPr/>
          <p:nvPr>
            <p:ph idx="2" type="pic"/>
          </p:nvPr>
        </p:nvSpPr>
        <p:spPr>
          <a:xfrm>
            <a:off x="7341718" y="3073586"/>
            <a:ext cx="6165083" cy="26070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41">
  <p:cSld name="M 4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2" name="Google Shape;122;p47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47"/>
          <p:cNvSpPr/>
          <p:nvPr>
            <p:ph idx="2" type="pic"/>
          </p:nvPr>
        </p:nvSpPr>
        <p:spPr>
          <a:xfrm>
            <a:off x="1757016" y="3118749"/>
            <a:ext cx="4721485" cy="21845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42">
  <p:cSld name="M 4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6" name="Google Shape;126;p48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48"/>
          <p:cNvSpPr/>
          <p:nvPr>
            <p:ph idx="2" type="pic"/>
          </p:nvPr>
        </p:nvSpPr>
        <p:spPr>
          <a:xfrm>
            <a:off x="682279" y="3529013"/>
            <a:ext cx="5097208" cy="21001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" name="Google Shape;128;p48"/>
          <p:cNvSpPr/>
          <p:nvPr>
            <p:ph idx="3" type="pic"/>
          </p:nvPr>
        </p:nvSpPr>
        <p:spPr>
          <a:xfrm>
            <a:off x="8850919" y="3529013"/>
            <a:ext cx="5097208" cy="21001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48"/>
          <p:cNvSpPr/>
          <p:nvPr>
            <p:ph idx="4" type="pic"/>
          </p:nvPr>
        </p:nvSpPr>
        <p:spPr>
          <a:xfrm>
            <a:off x="4185675" y="3248957"/>
            <a:ext cx="6244090" cy="257272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43">
  <p:cSld name="M 4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9"/>
          <p:cNvSpPr/>
          <p:nvPr>
            <p:ph idx="2" type="pic"/>
          </p:nvPr>
        </p:nvSpPr>
        <p:spPr>
          <a:xfrm>
            <a:off x="5805294" y="2284380"/>
            <a:ext cx="3022234" cy="37226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44">
  <p:cSld name="M 44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0"/>
          <p:cNvSpPr txBox="1"/>
          <p:nvPr>
            <p:ph idx="1" type="body"/>
          </p:nvPr>
        </p:nvSpPr>
        <p:spPr>
          <a:xfrm>
            <a:off x="609604" y="1414118"/>
            <a:ext cx="13389381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384"/>
              </a:spcBef>
              <a:spcAft>
                <a:spcPts val="0"/>
              </a:spcAft>
              <a:buClr>
                <a:srgbClr val="A5A5A5"/>
              </a:buClr>
              <a:buSzPts val="1920"/>
              <a:buFont typeface="Arial"/>
              <a:buNone/>
              <a:defRPr b="0" i="0" sz="192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4" name="Google Shape;134;p50"/>
          <p:cNvSpPr txBox="1"/>
          <p:nvPr>
            <p:ph type="title"/>
          </p:nvPr>
        </p:nvSpPr>
        <p:spPr>
          <a:xfrm>
            <a:off x="609604" y="546106"/>
            <a:ext cx="13389381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50"/>
          <p:cNvSpPr/>
          <p:nvPr>
            <p:ph idx="2" type="pic"/>
          </p:nvPr>
        </p:nvSpPr>
        <p:spPr>
          <a:xfrm>
            <a:off x="7644868" y="3352899"/>
            <a:ext cx="2466878" cy="30385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50"/>
          <p:cNvSpPr/>
          <p:nvPr>
            <p:ph idx="3" type="pic"/>
          </p:nvPr>
        </p:nvSpPr>
        <p:spPr>
          <a:xfrm>
            <a:off x="4520639" y="3352899"/>
            <a:ext cx="2466878" cy="30385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45">
  <p:cSld name="M 45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/>
          <p:nvPr>
            <p:ph idx="1" type="body"/>
          </p:nvPr>
        </p:nvSpPr>
        <p:spPr>
          <a:xfrm>
            <a:off x="6096004" y="1414118"/>
            <a:ext cx="7902981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9" name="Google Shape;139;p51"/>
          <p:cNvSpPr txBox="1"/>
          <p:nvPr>
            <p:ph type="title"/>
          </p:nvPr>
        </p:nvSpPr>
        <p:spPr>
          <a:xfrm>
            <a:off x="6096004" y="546106"/>
            <a:ext cx="7902981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51"/>
          <p:cNvSpPr/>
          <p:nvPr>
            <p:ph idx="2" type="pic"/>
          </p:nvPr>
        </p:nvSpPr>
        <p:spPr>
          <a:xfrm>
            <a:off x="804612" y="1981389"/>
            <a:ext cx="4503723" cy="4239802"/>
          </a:xfrm>
          <a:prstGeom prst="rect">
            <a:avLst/>
          </a:prstGeom>
          <a:solidFill>
            <a:srgbClr val="DEF5F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">
  <p:cSld name="Image Lef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/>
          <p:nvPr>
            <p:ph idx="2" type="pic"/>
          </p:nvPr>
        </p:nvSpPr>
        <p:spPr>
          <a:xfrm>
            <a:off x="914400" y="1419150"/>
            <a:ext cx="7162800" cy="5268097"/>
          </a:xfrm>
          <a:prstGeom prst="rect">
            <a:avLst/>
          </a:prstGeom>
          <a:solidFill>
            <a:srgbClr val="DEF5F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36" name="Google Shape;36;p19"/>
          <p:cNvSpPr/>
          <p:nvPr/>
        </p:nvSpPr>
        <p:spPr>
          <a:xfrm>
            <a:off x="-8313" y="3138"/>
            <a:ext cx="441194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3150" lIns="146300" spcFirstLastPara="1" rIns="146300" wrap="square" tIns="7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608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7" name="Google Shape;37;p19"/>
          <p:cNvGrpSpPr/>
          <p:nvPr/>
        </p:nvGrpSpPr>
        <p:grpSpPr>
          <a:xfrm>
            <a:off x="848898" y="7010210"/>
            <a:ext cx="5452447" cy="1295590"/>
            <a:chOff x="5184375" y="6949124"/>
            <a:chExt cx="5452447" cy="1295590"/>
          </a:xfrm>
        </p:grpSpPr>
        <p:pic>
          <p:nvPicPr>
            <p:cNvPr descr="Arrow&#10;&#10;Description automatically generated" id="38" name="Google Shape;38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84375" y="7299834"/>
              <a:ext cx="1393763" cy="713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39" name="Google Shape;3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7921" y="6949124"/>
              <a:ext cx="4028901" cy="12955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" name="Google Shape;40;p19"/>
            <p:cNvCxnSpPr/>
            <p:nvPr/>
          </p:nvCxnSpPr>
          <p:spPr>
            <a:xfrm>
              <a:off x="6777643" y="7267817"/>
              <a:ext cx="0" cy="653934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" name="Google Shape;41;p19"/>
          <p:cNvSpPr txBox="1"/>
          <p:nvPr>
            <p:ph type="title"/>
          </p:nvPr>
        </p:nvSpPr>
        <p:spPr>
          <a:xfrm>
            <a:off x="753687" y="246763"/>
            <a:ext cx="806132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  <a:defRPr b="1" i="0" sz="4200" u="none" cap="none" strike="noStrike">
                <a:solidFill>
                  <a:srgbClr val="3983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763000" y="1419150"/>
            <a:ext cx="5562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93700" lvl="3" marL="18288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93700" lvl="4" marL="22860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Subtitle 2">
  <p:cSld name="Title-Subtitle 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609602" y="1414118"/>
            <a:ext cx="13389382" cy="27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69"/>
              </a:spcBef>
              <a:spcAft>
                <a:spcPts val="0"/>
              </a:spcAft>
              <a:buClr>
                <a:srgbClr val="A5A5A5"/>
              </a:buClr>
              <a:buSzPts val="2347"/>
              <a:buFont typeface="Arial"/>
              <a:buNone/>
              <a:defRPr b="0" i="0" sz="2347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28600" lvl="6" marL="32004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28600" lvl="7" marL="36576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28600" lvl="8" marL="4114800" marR="0" rtl="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44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type="title"/>
          </p:nvPr>
        </p:nvSpPr>
        <p:spPr>
          <a:xfrm>
            <a:off x="609602" y="546106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120"/>
              <a:buFont typeface="Open Sans"/>
              <a:buNone/>
              <a:defRPr b="0" i="0" sz="5120" u="none" cap="none" strike="noStrik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2">
  <p:cSld name="M 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>
            <p:ph idx="2" type="pic"/>
          </p:nvPr>
        </p:nvSpPr>
        <p:spPr>
          <a:xfrm>
            <a:off x="0" y="3383280"/>
            <a:ext cx="14630400" cy="231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3">
  <p:cSld name="M 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/>
          <p:nvPr>
            <p:ph idx="2" type="pic"/>
          </p:nvPr>
        </p:nvSpPr>
        <p:spPr>
          <a:xfrm>
            <a:off x="640079" y="0"/>
            <a:ext cx="3032760" cy="82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5">
  <p:cSld name="M 5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 9">
  <p:cSld name="M 9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cfnc-campus@northcarolina.edu" TargetMode="External"/><Relationship Id="rId4" Type="http://schemas.openxmlformats.org/officeDocument/2006/relationships/hyperlink" Target="mailto:Brittany.Privott@cfi.org" TargetMode="External"/><Relationship Id="rId9" Type="http://schemas.openxmlformats.org/officeDocument/2006/relationships/hyperlink" Target="mailto:Sarita.Broadway@cfi.org" TargetMode="External"/><Relationship Id="rId5" Type="http://schemas.openxmlformats.org/officeDocument/2006/relationships/image" Target="../media/image32.jpg"/><Relationship Id="rId6" Type="http://schemas.openxmlformats.org/officeDocument/2006/relationships/image" Target="../media/image34.jpg"/><Relationship Id="rId7" Type="http://schemas.openxmlformats.org/officeDocument/2006/relationships/image" Target="../media/image33.jpg"/><Relationship Id="rId8" Type="http://schemas.openxmlformats.org/officeDocument/2006/relationships/image" Target="../media/image31.jpg"/><Relationship Id="rId10" Type="http://schemas.openxmlformats.org/officeDocument/2006/relationships/hyperlink" Target="mailto:Amy.Denton@cfi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cfnc-campus@northcarolina.ed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cfnc.org/apply-to-college/nc-countdown-to-college/" TargetMode="External"/><Relationship Id="rId4" Type="http://schemas.openxmlformats.org/officeDocument/2006/relationships/hyperlink" Target="mailto:cfnc-campus@northcarolina.ed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fnc.org/apply-to-college/nc-countdown-to-colleg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/>
          <p:nvPr>
            <p:ph type="title"/>
          </p:nvPr>
        </p:nvSpPr>
        <p:spPr>
          <a:xfrm>
            <a:off x="609602" y="304800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600"/>
              <a:buFont typeface="Open Sans"/>
              <a:buNone/>
            </a:pPr>
            <a:r>
              <a:rPr lang="en-US"/>
              <a:t>C2C Admissions Professionals Training</a:t>
            </a:r>
            <a:endParaRPr/>
          </a:p>
        </p:txBody>
      </p:sp>
      <p:sp>
        <p:nvSpPr>
          <p:cNvPr id="146" name="Google Shape;146;p2"/>
          <p:cNvSpPr txBox="1"/>
          <p:nvPr>
            <p:ph idx="2" type="body"/>
          </p:nvPr>
        </p:nvSpPr>
        <p:spPr>
          <a:xfrm>
            <a:off x="609605" y="2409407"/>
            <a:ext cx="6934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4600">
                <a:solidFill>
                  <a:srgbClr val="39835B"/>
                </a:solidFill>
              </a:rPr>
              <a:t>101 Beginner Session</a:t>
            </a:r>
            <a:endParaRPr b="1" sz="4600">
              <a:solidFill>
                <a:srgbClr val="39835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100">
                <a:solidFill>
                  <a:srgbClr val="39835B"/>
                </a:solidFill>
              </a:rPr>
              <a:t>Admissions, Operations &amp; Registrar Professionals</a:t>
            </a:r>
            <a:endParaRPr sz="4100">
              <a:solidFill>
                <a:srgbClr val="39835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cee8eb50a_4_31"/>
          <p:cNvSpPr txBox="1"/>
          <p:nvPr>
            <p:ph type="title"/>
          </p:nvPr>
        </p:nvSpPr>
        <p:spPr>
          <a:xfrm>
            <a:off x="1022575" y="594200"/>
            <a:ext cx="120771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Applicant User Experience - College Profiles</a:t>
            </a:r>
            <a:endParaRPr sz="3600"/>
          </a:p>
        </p:txBody>
      </p:sp>
      <p:pic>
        <p:nvPicPr>
          <p:cNvPr id="218" name="Google Shape;218;g27cee8eb50a_4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325" y="1489050"/>
            <a:ext cx="10645651" cy="54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7cee8eb50a_4_31"/>
          <p:cNvSpPr txBox="1"/>
          <p:nvPr/>
        </p:nvSpPr>
        <p:spPr>
          <a:xfrm>
            <a:off x="891325" y="2124550"/>
            <a:ext cx="1917000" cy="27351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You can update your Profile in CrossConnect.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Some information updated automatically from Peterson’s Databases.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cee8eb50a_4_39"/>
          <p:cNvSpPr txBox="1"/>
          <p:nvPr>
            <p:ph type="title"/>
          </p:nvPr>
        </p:nvSpPr>
        <p:spPr>
          <a:xfrm>
            <a:off x="762000" y="246775"/>
            <a:ext cx="129456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Applicant User Experience - Application Hub</a:t>
            </a:r>
            <a:endParaRPr sz="3600"/>
          </a:p>
        </p:txBody>
      </p:sp>
      <p:pic>
        <p:nvPicPr>
          <p:cNvPr id="226" name="Google Shape;226;g27cee8eb50a_4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222338"/>
            <a:ext cx="9410149" cy="57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7cee8eb50a_4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9399" y="2795600"/>
            <a:ext cx="379095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7cee8eb50a_4_39"/>
          <p:cNvSpPr/>
          <p:nvPr/>
        </p:nvSpPr>
        <p:spPr>
          <a:xfrm rot="-1909511">
            <a:off x="9466288" y="1683623"/>
            <a:ext cx="2001975" cy="88585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cee8eb50a_4_47"/>
          <p:cNvSpPr txBox="1"/>
          <p:nvPr>
            <p:ph type="title"/>
          </p:nvPr>
        </p:nvSpPr>
        <p:spPr>
          <a:xfrm>
            <a:off x="762000" y="246775"/>
            <a:ext cx="131847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Applicant User Experience - Applications</a:t>
            </a:r>
            <a:endParaRPr sz="3600"/>
          </a:p>
        </p:txBody>
      </p:sp>
      <p:pic>
        <p:nvPicPr>
          <p:cNvPr id="235" name="Google Shape;235;g27cee8eb50a_4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575" y="819700"/>
            <a:ext cx="9805549" cy="64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cee8eb50a_0_12"/>
          <p:cNvSpPr txBox="1"/>
          <p:nvPr>
            <p:ph type="title"/>
          </p:nvPr>
        </p:nvSpPr>
        <p:spPr>
          <a:xfrm>
            <a:off x="762000" y="246775"/>
            <a:ext cx="131847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Applicant User Experience - Applications</a:t>
            </a:r>
            <a:endParaRPr sz="3600"/>
          </a:p>
        </p:txBody>
      </p:sp>
      <p:pic>
        <p:nvPicPr>
          <p:cNvPr id="242" name="Google Shape;242;g27cee8eb50a_0_12"/>
          <p:cNvPicPr preferRelativeResize="0"/>
          <p:nvPr/>
        </p:nvPicPr>
        <p:blipFill rotWithShape="1">
          <a:blip r:embed="rId3">
            <a:alphaModFix/>
          </a:blip>
          <a:srcRect b="3192" l="0" r="0" t="3183"/>
          <a:stretch/>
        </p:blipFill>
        <p:spPr>
          <a:xfrm>
            <a:off x="2735082" y="1027975"/>
            <a:ext cx="11895319" cy="61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cee8eb50a_4_82"/>
          <p:cNvSpPr txBox="1"/>
          <p:nvPr>
            <p:ph type="title"/>
          </p:nvPr>
        </p:nvSpPr>
        <p:spPr>
          <a:xfrm>
            <a:off x="762000" y="246775"/>
            <a:ext cx="107961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Applicant User Experience - Applications</a:t>
            </a:r>
            <a:endParaRPr sz="3600"/>
          </a:p>
        </p:txBody>
      </p:sp>
      <p:pic>
        <p:nvPicPr>
          <p:cNvPr id="249" name="Google Shape;249;g27cee8eb50a_4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324650"/>
            <a:ext cx="12863623" cy="55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7cee8eb50a_4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3600" y="6676613"/>
            <a:ext cx="40386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7cee8eb50a_4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7625" y="3222650"/>
            <a:ext cx="3150050" cy="3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cee8eb50a_4_91"/>
          <p:cNvSpPr txBox="1"/>
          <p:nvPr>
            <p:ph type="title"/>
          </p:nvPr>
        </p:nvSpPr>
        <p:spPr>
          <a:xfrm>
            <a:off x="762000" y="246775"/>
            <a:ext cx="132930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ProTools for High School Educators</a:t>
            </a:r>
            <a:endParaRPr/>
          </a:p>
        </p:txBody>
      </p:sp>
      <p:sp>
        <p:nvSpPr>
          <p:cNvPr id="258" name="Google Shape;258;g27cee8eb50a_4_91"/>
          <p:cNvSpPr txBox="1"/>
          <p:nvPr>
            <p:ph idx="1" type="body"/>
          </p:nvPr>
        </p:nvSpPr>
        <p:spPr>
          <a:xfrm>
            <a:off x="925050" y="1295400"/>
            <a:ext cx="13293000" cy="9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Encourage local educators to use this during College Application Week - they can see who has started an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but not finished.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27cee8eb50a_4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725" y="2270701"/>
            <a:ext cx="12513550" cy="479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7cee8eb50a_4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350" y="6175652"/>
            <a:ext cx="10001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7cee8eb50a_4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500" y="6589277"/>
            <a:ext cx="336232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7cee8eb50a_4_55"/>
          <p:cNvSpPr txBox="1"/>
          <p:nvPr>
            <p:ph type="title"/>
          </p:nvPr>
        </p:nvSpPr>
        <p:spPr>
          <a:xfrm>
            <a:off x="762000" y="246775"/>
            <a:ext cx="134235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Applicant User Experience - Transcripts</a:t>
            </a:r>
            <a:endParaRPr/>
          </a:p>
        </p:txBody>
      </p:sp>
      <p:pic>
        <p:nvPicPr>
          <p:cNvPr id="268" name="Google Shape;268;g27cee8eb50a_4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458" y="1027966"/>
            <a:ext cx="10171116" cy="605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ee8eb50a_0_19"/>
          <p:cNvSpPr txBox="1"/>
          <p:nvPr>
            <p:ph type="title"/>
          </p:nvPr>
        </p:nvSpPr>
        <p:spPr>
          <a:xfrm>
            <a:off x="762000" y="246775"/>
            <a:ext cx="134235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Applicant User Experience - Transcripts</a:t>
            </a:r>
            <a:endParaRPr/>
          </a:p>
        </p:txBody>
      </p:sp>
      <p:pic>
        <p:nvPicPr>
          <p:cNvPr id="275" name="Google Shape;275;g27cee8eb50a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083" y="1027972"/>
            <a:ext cx="10171118" cy="607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5deb7bfbc_0_4"/>
          <p:cNvSpPr txBox="1"/>
          <p:nvPr>
            <p:ph type="title"/>
          </p:nvPr>
        </p:nvSpPr>
        <p:spPr>
          <a:xfrm>
            <a:off x="762000" y="246775"/>
            <a:ext cx="132579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Applicant User Experience - Transcripts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t/>
            </a:r>
            <a:endParaRPr/>
          </a:p>
        </p:txBody>
      </p:sp>
      <p:pic>
        <p:nvPicPr>
          <p:cNvPr id="281" name="Google Shape;281;g275deb7bfbc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400" y="1040713"/>
            <a:ext cx="10141501" cy="614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5deb7bfbc_0_8"/>
          <p:cNvSpPr txBox="1"/>
          <p:nvPr>
            <p:ph type="title"/>
          </p:nvPr>
        </p:nvSpPr>
        <p:spPr>
          <a:xfrm>
            <a:off x="762000" y="246763"/>
            <a:ext cx="10515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/>
              <a:t>Decisions you need to make now</a:t>
            </a:r>
            <a:endParaRPr/>
          </a:p>
        </p:txBody>
      </p:sp>
      <p:sp>
        <p:nvSpPr>
          <p:cNvPr id="287" name="Google Shape;287;g275deb7bfbc_0_8"/>
          <p:cNvSpPr txBox="1"/>
          <p:nvPr/>
        </p:nvSpPr>
        <p:spPr>
          <a:xfrm>
            <a:off x="953275" y="1304350"/>
            <a:ext cx="6660900" cy="26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Calibri"/>
                <a:ea typeface="Calibri"/>
                <a:cs typeface="Calibri"/>
                <a:sym typeface="Calibri"/>
              </a:rPr>
              <a:t>Who is your CAW Point Person… 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for students, families, HS counselors, CFNC Reps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for operations and CrossConnect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75deb7bfbc_0_8"/>
          <p:cNvSpPr txBox="1"/>
          <p:nvPr/>
        </p:nvSpPr>
        <p:spPr>
          <a:xfrm>
            <a:off x="7915825" y="1314000"/>
            <a:ext cx="6069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Calibri"/>
                <a:ea typeface="Calibri"/>
                <a:cs typeface="Calibri"/>
                <a:sym typeface="Calibri"/>
              </a:rPr>
              <a:t>What is your policy on… 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applicants who cannot submit by the deadline for some reason (ex: computer issues on Friday evening)</a:t>
            </a:r>
            <a:endParaRPr/>
          </a:p>
        </p:txBody>
      </p:sp>
      <p:sp>
        <p:nvSpPr>
          <p:cNvPr id="289" name="Google Shape;289;g275deb7bfbc_0_8"/>
          <p:cNvSpPr txBox="1"/>
          <p:nvPr/>
        </p:nvSpPr>
        <p:spPr>
          <a:xfrm>
            <a:off x="1049800" y="4247525"/>
            <a:ext cx="12730500" cy="27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Calibri"/>
                <a:ea typeface="Calibri"/>
                <a:cs typeface="Calibri"/>
                <a:sym typeface="Calibri"/>
              </a:rPr>
              <a:t>Will you…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Pull a list of “in-progress applications” to add to your inquiries in your CRM?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If so, when?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Adjust your communications sent to applicants knowing that their transcripts are likely already requested?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762000" y="246763"/>
            <a:ext cx="105156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/>
              <a:t>Today’s Presenters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762000" y="972250"/>
            <a:ext cx="12811200" cy="6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Breé Shepard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CFNC Pathways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cfnc-campus@northcarolina.edu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336-256-3009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Brittany Privott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CFNC Regional Representative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Brittany.Privott@cfi.org</a:t>
            </a:r>
            <a:endParaRPr sz="15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910-280-1883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5">
            <a:alphaModFix/>
          </a:blip>
          <a:srcRect b="-11000" l="0" r="-2543" t="0"/>
          <a:stretch/>
        </p:blipFill>
        <p:spPr>
          <a:xfrm>
            <a:off x="10184925" y="4301413"/>
            <a:ext cx="2771599" cy="22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84925" y="1417075"/>
            <a:ext cx="2650726" cy="21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4187" y="1417075"/>
            <a:ext cx="1690975" cy="225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8">
            <a:alphaModFix/>
          </a:blip>
          <a:srcRect b="0" l="7689" r="6591" t="0"/>
          <a:stretch/>
        </p:blipFill>
        <p:spPr>
          <a:xfrm>
            <a:off x="3675900" y="4301425"/>
            <a:ext cx="2418150" cy="196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7096550" y="1417075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Sarita Broadway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CFNC Regional Representative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Sarita.Broadway@cfi.org</a:t>
            </a:r>
            <a:endParaRPr sz="15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919-264-3686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7096550" y="439145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Amy Denton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CFNC Regional Representative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Amy.Denton@cfi.org</a:t>
            </a:r>
            <a:endParaRPr sz="15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252-402-6157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5deb7bfbc_0_13"/>
          <p:cNvSpPr txBox="1"/>
          <p:nvPr>
            <p:ph type="title"/>
          </p:nvPr>
        </p:nvSpPr>
        <p:spPr>
          <a:xfrm>
            <a:off x="762000" y="246763"/>
            <a:ext cx="10515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/>
              <a:t>YOUR contact list (for attendees)</a:t>
            </a:r>
            <a:endParaRPr/>
          </a:p>
        </p:txBody>
      </p:sp>
      <p:sp>
        <p:nvSpPr>
          <p:cNvPr id="295" name="Google Shape;295;g275deb7bfbc_0_13"/>
          <p:cNvSpPr txBox="1"/>
          <p:nvPr/>
        </p:nvSpPr>
        <p:spPr>
          <a:xfrm>
            <a:off x="912075" y="1414650"/>
            <a:ext cx="12868200" cy="53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For any and all questions or concerns: 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Breé Shepard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cfnc-campus@northcarolina.edu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336-256-3009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chemeClr val="lt2"/>
                </a:highlight>
                <a:latin typeface="Calibri"/>
                <a:ea typeface="Calibri"/>
                <a:cs typeface="Calibri"/>
                <a:sym typeface="Calibri"/>
              </a:rPr>
              <a:t>Breé will be hosting daily drop-in hours from 2pm-4pm during College Application Week: </a:t>
            </a:r>
            <a:endParaRPr sz="2700">
              <a:highlight>
                <a:schemeClr val="lt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Teams meeting:</a:t>
            </a:r>
            <a:r>
              <a:rPr lang="en-US" sz="1500">
                <a:solidFill>
                  <a:srgbClr val="6264A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u="sng">
                <a:solidFill>
                  <a:srgbClr val="6264A7"/>
                </a:solidFill>
                <a:latin typeface="Calibri"/>
                <a:ea typeface="Calibri"/>
                <a:cs typeface="Calibri"/>
                <a:sym typeface="Calibri"/>
              </a:rPr>
              <a:t>https://www.microsoft.com/microsoft-teams/join-a-meeting</a:t>
            </a:r>
            <a:endParaRPr sz="1500" u="sng">
              <a:solidFill>
                <a:srgbClr val="6264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52424"/>
                </a:solidFill>
                <a:latin typeface="Calibri"/>
                <a:ea typeface="Calibri"/>
                <a:cs typeface="Calibri"/>
                <a:sym typeface="Calibri"/>
              </a:rPr>
              <a:t>Meeting ID: 271 511 718 514</a:t>
            </a:r>
            <a:br>
              <a:rPr lang="en-US" sz="1500">
                <a:solidFill>
                  <a:srgbClr val="2524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>
                <a:solidFill>
                  <a:srgbClr val="252424"/>
                </a:solidFill>
                <a:latin typeface="Calibri"/>
                <a:ea typeface="Calibri"/>
                <a:cs typeface="Calibri"/>
                <a:sym typeface="Calibri"/>
              </a:rPr>
              <a:t>Passcode: 2poGK7 </a:t>
            </a:r>
            <a:endParaRPr sz="1500">
              <a:solidFill>
                <a:srgbClr val="2524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For Social Media Kit or how to get more involved: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Your Local CFNC Representative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cee8eb50a_4_15"/>
          <p:cNvSpPr txBox="1"/>
          <p:nvPr>
            <p:ph type="title"/>
          </p:nvPr>
        </p:nvSpPr>
        <p:spPr>
          <a:xfrm>
            <a:off x="762000" y="246775"/>
            <a:ext cx="133800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Contacting Your Local CFNC Representative</a:t>
            </a:r>
            <a:endParaRPr/>
          </a:p>
        </p:txBody>
      </p:sp>
      <p:pic>
        <p:nvPicPr>
          <p:cNvPr id="302" name="Google Shape;302;g27cee8eb50a_4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625" y="1301425"/>
            <a:ext cx="5852050" cy="562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7cee8eb50a_4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2500" y="1872475"/>
            <a:ext cx="7468924" cy="492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>
            <p:ph type="title"/>
          </p:nvPr>
        </p:nvSpPr>
        <p:spPr>
          <a:xfrm>
            <a:off x="609602" y="304800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600"/>
              <a:buFont typeface="Open Sans"/>
              <a:buNone/>
            </a:pPr>
            <a:r>
              <a:rPr lang="en-US"/>
              <a:t>Countdown to College 2023</a:t>
            </a:r>
            <a:endParaRPr/>
          </a:p>
        </p:txBody>
      </p:sp>
      <p:sp>
        <p:nvSpPr>
          <p:cNvPr id="310" name="Google Shape;310;p14"/>
          <p:cNvSpPr txBox="1"/>
          <p:nvPr/>
        </p:nvSpPr>
        <p:spPr>
          <a:xfrm>
            <a:off x="609602" y="1263450"/>
            <a:ext cx="116586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Training</a:t>
            </a:r>
            <a:endParaRPr/>
          </a:p>
          <a:p>
            <a:pPr indent="-457200" lvl="1" marL="1188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 Advance Session: CrossConnect Users</a:t>
            </a:r>
            <a:endParaRPr/>
          </a:p>
          <a:p>
            <a:pPr indent="-457200" lvl="2" marL="192024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Tuesday, September 26, 10am-11am</a:t>
            </a:r>
            <a:endParaRPr/>
          </a:p>
          <a:p>
            <a:pPr indent="-457200" lvl="2" marL="192024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Wednesday, October 4, 2pm-3pm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  <a:p>
            <a:pPr indent="-457200" lvl="1" marL="1188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 Countdown to College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main website, direct students and families to this site</a:t>
            </a:r>
            <a:endParaRPr/>
          </a:p>
          <a:p>
            <a:pPr indent="-457200" lvl="1" marL="1188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cfnc-campus@northcarolina.edu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best way to contact Breé for any assistance you need</a:t>
            </a:r>
            <a:endParaRPr/>
          </a:p>
          <a:p>
            <a:pPr indent="-254000" lvl="1" marL="1188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cee8eb50a_4_101"/>
          <p:cNvSpPr txBox="1"/>
          <p:nvPr>
            <p:ph type="title"/>
          </p:nvPr>
        </p:nvSpPr>
        <p:spPr>
          <a:xfrm>
            <a:off x="609602" y="304800"/>
            <a:ext cx="13389300" cy="7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Thank you for Attending!</a:t>
            </a:r>
            <a:endParaRPr/>
          </a:p>
        </p:txBody>
      </p:sp>
      <p:pic>
        <p:nvPicPr>
          <p:cNvPr id="317" name="Google Shape;317;g27cee8eb50a_4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613" y="1814375"/>
            <a:ext cx="6775175" cy="35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5deb7bc2d_0_12"/>
          <p:cNvSpPr txBox="1"/>
          <p:nvPr>
            <p:ph type="title"/>
          </p:nvPr>
        </p:nvSpPr>
        <p:spPr>
          <a:xfrm>
            <a:off x="762000" y="246763"/>
            <a:ext cx="10515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/>
              <a:t>Mission of the Admissions Professionals Committee</a:t>
            </a:r>
            <a:endParaRPr/>
          </a:p>
        </p:txBody>
      </p:sp>
      <p:sp>
        <p:nvSpPr>
          <p:cNvPr id="164" name="Google Shape;164;g275deb7bc2d_0_12"/>
          <p:cNvSpPr txBox="1"/>
          <p:nvPr/>
        </p:nvSpPr>
        <p:spPr>
          <a:xfrm>
            <a:off x="894275" y="1822500"/>
            <a:ext cx="13063200" cy="5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This committee strives to enhance the relationship between our college partners and CFNC.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We’re new! Why?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Because we recognized that we had not included you in the past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Because you are the goal for many of the students we serve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Because you have different needs in terms of training, advice, and outreach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cee8eb50a_4_5"/>
          <p:cNvSpPr txBox="1"/>
          <p:nvPr>
            <p:ph type="title"/>
          </p:nvPr>
        </p:nvSpPr>
        <p:spPr>
          <a:xfrm>
            <a:off x="762000" y="246763"/>
            <a:ext cx="80613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CFNC?</a:t>
            </a:r>
            <a:endParaRPr/>
          </a:p>
        </p:txBody>
      </p:sp>
      <p:pic>
        <p:nvPicPr>
          <p:cNvPr id="171" name="Google Shape;171;g27cee8eb50a_4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4774" y="99150"/>
            <a:ext cx="3945625" cy="60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7cee8eb50a_4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300" y="1417923"/>
            <a:ext cx="5248099" cy="426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7cee8eb50a_4_5"/>
          <p:cNvPicPr preferRelativeResize="0"/>
          <p:nvPr/>
        </p:nvPicPr>
        <p:blipFill rotWithShape="1">
          <a:blip r:embed="rId5">
            <a:alphaModFix/>
          </a:blip>
          <a:srcRect b="0" l="16943" r="0" t="0"/>
          <a:stretch/>
        </p:blipFill>
        <p:spPr>
          <a:xfrm>
            <a:off x="6010099" y="880575"/>
            <a:ext cx="4111100" cy="42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7cee8eb50a_4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0" y="5607250"/>
            <a:ext cx="9359206" cy="12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7cee8eb50a_4_5"/>
          <p:cNvSpPr/>
          <p:nvPr/>
        </p:nvSpPr>
        <p:spPr>
          <a:xfrm>
            <a:off x="1091850" y="4941375"/>
            <a:ext cx="2877300" cy="58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/>
          <p:nvPr>
            <p:ph type="title"/>
          </p:nvPr>
        </p:nvSpPr>
        <p:spPr>
          <a:xfrm>
            <a:off x="609602" y="304800"/>
            <a:ext cx="13389382" cy="79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600"/>
              <a:buFont typeface="Open Sans"/>
              <a:buNone/>
            </a:pPr>
            <a:r>
              <a:rPr lang="en-US"/>
              <a:t>C2C Mission</a:t>
            </a:r>
            <a:endParaRPr/>
          </a:p>
        </p:txBody>
      </p:sp>
      <p:sp>
        <p:nvSpPr>
          <p:cNvPr id="182" name="Google Shape;182;p1"/>
          <p:cNvSpPr txBox="1"/>
          <p:nvPr/>
        </p:nvSpPr>
        <p:spPr>
          <a:xfrm>
            <a:off x="609602" y="1524000"/>
            <a:ext cx="1165859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 Countdown to College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month-long initiative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the number of students who pursue post-secondary education by assisting high school seniors with the college admissions process and ensuring that each participating student submits at least one admissions application.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initiative includes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Application Week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when many NC colleges and universities waive application fees. October 16-20, 2023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cee8eb50a_4_70"/>
          <p:cNvSpPr txBox="1"/>
          <p:nvPr>
            <p:ph type="title"/>
          </p:nvPr>
        </p:nvSpPr>
        <p:spPr>
          <a:xfrm>
            <a:off x="762000" y="251175"/>
            <a:ext cx="13358400" cy="77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Understanding</a:t>
            </a:r>
            <a:r>
              <a:rPr lang="en-US"/>
              <a:t> NC C2C - NC was the First!</a:t>
            </a:r>
            <a:endParaRPr/>
          </a:p>
        </p:txBody>
      </p:sp>
      <p:pic>
        <p:nvPicPr>
          <p:cNvPr id="189" name="Google Shape;189;g27cee8eb50a_4_70"/>
          <p:cNvPicPr preferRelativeResize="0"/>
          <p:nvPr/>
        </p:nvPicPr>
        <p:blipFill rotWithShape="1">
          <a:blip r:embed="rId3">
            <a:alphaModFix/>
          </a:blip>
          <a:srcRect b="21683" l="0" r="0" t="21059"/>
          <a:stretch/>
        </p:blipFill>
        <p:spPr>
          <a:xfrm>
            <a:off x="868575" y="1228275"/>
            <a:ext cx="13358401" cy="22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7cee8eb50a_4_70"/>
          <p:cNvSpPr txBox="1"/>
          <p:nvPr/>
        </p:nvSpPr>
        <p:spPr>
          <a:xfrm>
            <a:off x="1021675" y="3685475"/>
            <a:ext cx="12274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 Countdown to College (C2C) is North Carolina’s annual campaign to help high school seniors complete three important steps in college enrollment: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for admission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will be focused on these three!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5deb7bc2d_0_16"/>
          <p:cNvSpPr txBox="1"/>
          <p:nvPr>
            <p:ph type="title"/>
          </p:nvPr>
        </p:nvSpPr>
        <p:spPr>
          <a:xfrm>
            <a:off x="762000" y="246775"/>
            <a:ext cx="125331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/>
              <a:t>What Will Students Have Done Before CAW?</a:t>
            </a:r>
            <a:endParaRPr/>
          </a:p>
        </p:txBody>
      </p:sp>
      <p:sp>
        <p:nvSpPr>
          <p:cNvPr id="196" name="Google Shape;196;g275deb7bc2d_0_16"/>
          <p:cNvSpPr txBox="1"/>
          <p:nvPr/>
        </p:nvSpPr>
        <p:spPr>
          <a:xfrm>
            <a:off x="1022575" y="1412650"/>
            <a:ext cx="11360700" cy="4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September is Education Professionals Month - we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educators/counselors to help students complete the following items prior to CAW: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Ensure they have a CFNC account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Complete RDS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Complete FSA ID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Complete career assessments on CFNC.org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Review list of colleges waiving application fees during CAW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Pick their top choices of colleges to apply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latin typeface="Calibri"/>
                <a:ea typeface="Calibri"/>
                <a:cs typeface="Calibri"/>
                <a:sym typeface="Calibri"/>
              </a:rPr>
              <a:t>Students likely reviewed your college profile on CFNC.org!</a:t>
            </a:r>
            <a:endParaRPr b="1" i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5deb7bfbc_0_0"/>
          <p:cNvSpPr txBox="1"/>
          <p:nvPr>
            <p:ph type="title"/>
          </p:nvPr>
        </p:nvSpPr>
        <p:spPr>
          <a:xfrm>
            <a:off x="762000" y="442200"/>
            <a:ext cx="135537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835B"/>
              </a:buClr>
              <a:buSzPts val="4200"/>
              <a:buFont typeface="Open Sans"/>
              <a:buNone/>
            </a:pPr>
            <a:r>
              <a:rPr lang="en-US" sz="3600"/>
              <a:t>Applicant User Experience - Finding College Information</a:t>
            </a:r>
            <a:endParaRPr sz="3600"/>
          </a:p>
        </p:txBody>
      </p:sp>
      <p:pic>
        <p:nvPicPr>
          <p:cNvPr id="202" name="Google Shape;202;g275deb7bfb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250" y="1706000"/>
            <a:ext cx="10237202" cy="53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cee8eb50a_4_24"/>
          <p:cNvSpPr txBox="1"/>
          <p:nvPr>
            <p:ph type="title"/>
          </p:nvPr>
        </p:nvSpPr>
        <p:spPr>
          <a:xfrm>
            <a:off x="762000" y="246775"/>
            <a:ext cx="13423500" cy="7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Applicant User Experience - College Search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Find Your College!</a:t>
            </a:r>
            <a:endParaRPr sz="3600"/>
          </a:p>
        </p:txBody>
      </p:sp>
      <p:pic>
        <p:nvPicPr>
          <p:cNvPr id="209" name="Google Shape;209;g27cee8eb50a_4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325" y="1602325"/>
            <a:ext cx="7906250" cy="52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7cee8eb50a_4_24"/>
          <p:cNvSpPr/>
          <p:nvPr/>
        </p:nvSpPr>
        <p:spPr>
          <a:xfrm flipH="1" rot="1909511">
            <a:off x="4386913" y="5041398"/>
            <a:ext cx="2001975" cy="88585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7cee8eb50a_4_24"/>
          <p:cNvSpPr txBox="1"/>
          <p:nvPr/>
        </p:nvSpPr>
        <p:spPr>
          <a:xfrm>
            <a:off x="1050075" y="1990250"/>
            <a:ext cx="3711900" cy="30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latin typeface="Calibri"/>
                <a:ea typeface="Calibri"/>
                <a:cs typeface="Calibri"/>
                <a:sym typeface="Calibri"/>
              </a:rPr>
              <a:t>During CAW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any institutions waiving fees will be filtered under Free Applications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FNC 2020 colors">
      <a:dk1>
        <a:srgbClr val="262626"/>
      </a:dk1>
      <a:lt1>
        <a:srgbClr val="FFFFFF"/>
      </a:lt1>
      <a:dk2>
        <a:srgbClr val="174940"/>
      </a:dk2>
      <a:lt2>
        <a:srgbClr val="FEE35D"/>
      </a:lt2>
      <a:accent1>
        <a:srgbClr val="39835B"/>
      </a:accent1>
      <a:accent2>
        <a:srgbClr val="2CC02F"/>
      </a:accent2>
      <a:accent3>
        <a:srgbClr val="B3E267"/>
      </a:accent3>
      <a:accent4>
        <a:srgbClr val="96EFCC"/>
      </a:accent4>
      <a:accent5>
        <a:srgbClr val="F89B2C"/>
      </a:accent5>
      <a:accent6>
        <a:srgbClr val="885278"/>
      </a:accent6>
      <a:hlink>
        <a:srgbClr val="248CD0"/>
      </a:hlink>
      <a:folHlink>
        <a:srgbClr val="2624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2021-08-19T14:58:16Z</dcterms:created>
  <dc:creator>Tenika McMillan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0x0101001EBF3B46D4ACA04D9B7FA1B856EA33C5</vt:lpwstr>
  </property>
  <property fmtid="{D5CDD505-2E9C-101B-9397-08002B2CF9AE}" pid="3" name="MediaServiceImageTags">
    <vt:lpwstr/>
  </property>
</Properties>
</file>